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5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79" r:id="rId5"/>
    <p:sldId id="260" r:id="rId6"/>
    <p:sldId id="264" r:id="rId7"/>
    <p:sldId id="259" r:id="rId8"/>
    <p:sldId id="258" r:id="rId9"/>
    <p:sldId id="262" r:id="rId10"/>
    <p:sldId id="281" r:id="rId11"/>
    <p:sldId id="263" r:id="rId12"/>
    <p:sldId id="266" r:id="rId13"/>
    <p:sldId id="267" r:id="rId14"/>
    <p:sldId id="268" r:id="rId15"/>
    <p:sldId id="282" r:id="rId16"/>
    <p:sldId id="283" r:id="rId17"/>
    <p:sldId id="27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0F2DDE-FC1F-41F9-93D4-824CC940CD39}">
          <p14:sldIdLst>
            <p14:sldId id="256"/>
            <p14:sldId id="257"/>
            <p14:sldId id="279"/>
            <p14:sldId id="260"/>
            <p14:sldId id="264"/>
            <p14:sldId id="259"/>
            <p14:sldId id="258"/>
            <p14:sldId id="262"/>
            <p14:sldId id="281"/>
            <p14:sldId id="263"/>
            <p14:sldId id="266"/>
            <p14:sldId id="267"/>
            <p14:sldId id="268"/>
            <p14:sldId id="282"/>
            <p14:sldId id="283"/>
            <p14:sldId id="27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수현" initials="지" lastIdx="2" clrIdx="0">
    <p:extLst>
      <p:ext uri="{19B8F6BF-5375-455C-9EA6-DF929625EA0E}">
        <p15:presenceInfo xmlns:p15="http://schemas.microsoft.com/office/powerpoint/2012/main" userId="지수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6C1379-F1AB-48AB-B9F7-C860A1D3F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E42403-1495-479E-8120-B5F3FEF789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6156-9563-45B3-92CB-1E37957AFD36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583980-B4F3-445E-B37E-3526E40E3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5144B-A426-4BE7-B606-E902735CC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2C76-E30B-4878-961F-3D8E221CD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99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980D-268D-4E5D-A4BC-3F2C6CE861CA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78880-6343-4415-8E86-D4680F9D5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73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79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4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0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43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4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1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1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8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2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5BEA092-B6E7-4E30-B063-E2A1EC6AD2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E5439B36-1CB6-492A-868A-D419807A4B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A47CA005-DDE3-4EC8-A7C1-6695524679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53225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6">
            <a:extLst>
              <a:ext uri="{FF2B5EF4-FFF2-40B4-BE49-F238E27FC236}">
                <a16:creationId xmlns:a16="http://schemas.microsoft.com/office/drawing/2014/main" id="{3CC5B36C-24FF-4E23-B331-AFC78DAB6B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53225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6">
            <a:extLst>
              <a:ext uri="{FF2B5EF4-FFF2-40B4-BE49-F238E27FC236}">
                <a16:creationId xmlns:a16="http://schemas.microsoft.com/office/drawing/2014/main" id="{764B423B-FBB7-464E-B816-D2F6826116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43338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CA4044CF-DBAF-48EB-9E63-E06256636E3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43338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6">
            <a:extLst>
              <a:ext uri="{FF2B5EF4-FFF2-40B4-BE49-F238E27FC236}">
                <a16:creationId xmlns:a16="http://schemas.microsoft.com/office/drawing/2014/main" id="{2352F8BC-6420-4B32-8698-6C06F96759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34589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그림 개체 틀 6">
            <a:extLst>
              <a:ext uri="{FF2B5EF4-FFF2-40B4-BE49-F238E27FC236}">
                <a16:creationId xmlns:a16="http://schemas.microsoft.com/office/drawing/2014/main" id="{21BE0CE6-61D0-481D-B123-E80841194E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70307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F324B42-0492-4F8E-8597-43C52510D4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1500" y="88452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2BE1BAF1-172E-4563-85AC-1844C4ECCD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3225" y="904493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38B5D5A0-D1E9-460E-BA24-94C76592DF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1500" y="379333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98E4D8C1-75E6-4F6F-9692-B900B8C670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3225" y="3787649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2425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CAC1-D5E7-4048-92F1-9277CC503F36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89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1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2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6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607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46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20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1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06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6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536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기초 설계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보강주차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05828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effectLst/>
                        </a:rPr>
                        <a:t>20180581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지수현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2020.05.30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6110057" y="1070867"/>
            <a:ext cx="553228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1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목록선택</a:t>
            </a:r>
            <a:r>
              <a:rPr lang="en-US" altLang="ko-KR" dirty="0"/>
              <a:t>_</a:t>
            </a:r>
            <a:r>
              <a:rPr lang="ko-KR" altLang="en-US" dirty="0"/>
              <a:t>블루투스 </a:t>
            </a:r>
            <a:r>
              <a:rPr lang="en-US" altLang="ko-KR" dirty="0"/>
              <a:t>: </a:t>
            </a:r>
            <a:r>
              <a:rPr lang="ko-KR" altLang="en-US" dirty="0"/>
              <a:t>블루투스 연결 가능 목록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레이블</a:t>
            </a:r>
            <a:r>
              <a:rPr lang="en-US" altLang="ko-KR" dirty="0"/>
              <a:t>_</a:t>
            </a:r>
            <a:r>
              <a:rPr lang="ko-KR" altLang="en-US" dirty="0"/>
              <a:t>블루투스 연결 </a:t>
            </a:r>
            <a:r>
              <a:rPr lang="en-US" altLang="ko-KR" dirty="0"/>
              <a:t>: </a:t>
            </a:r>
            <a:r>
              <a:rPr lang="ko-KR" altLang="en-US" dirty="0"/>
              <a:t>블루투스 연결 상태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_</a:t>
            </a:r>
            <a:r>
              <a:rPr lang="ko-KR" altLang="en-US" dirty="0"/>
              <a:t>블루투스 끊기 </a:t>
            </a:r>
            <a:r>
              <a:rPr lang="en-US" altLang="ko-KR" dirty="0"/>
              <a:t>: </a:t>
            </a:r>
            <a:r>
              <a:rPr lang="ko-KR" altLang="en-US" dirty="0"/>
              <a:t>블루투스 연결 끊기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텍스트박스</a:t>
            </a:r>
            <a:r>
              <a:rPr lang="en-US" altLang="ko-KR" dirty="0"/>
              <a:t>_</a:t>
            </a:r>
            <a:r>
              <a:rPr lang="ko-KR" altLang="en-US" dirty="0"/>
              <a:t>전송할 내용 </a:t>
            </a:r>
            <a:r>
              <a:rPr lang="en-US" altLang="ko-KR" dirty="0"/>
              <a:t>: </a:t>
            </a:r>
            <a:r>
              <a:rPr lang="ko-KR" altLang="en-US" dirty="0"/>
              <a:t>텍스트 입력 가능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_</a:t>
            </a:r>
            <a:r>
              <a:rPr lang="ko-KR" altLang="en-US" dirty="0"/>
              <a:t>전송 </a:t>
            </a:r>
            <a:r>
              <a:rPr lang="en-US" altLang="ko-KR" dirty="0"/>
              <a:t>: </a:t>
            </a:r>
            <a:r>
              <a:rPr lang="ko-KR" altLang="en-US" dirty="0"/>
              <a:t>선택 시 입력된 내용이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레이블</a:t>
            </a:r>
            <a:r>
              <a:rPr lang="en-US" altLang="ko-KR" dirty="0"/>
              <a:t>_</a:t>
            </a:r>
            <a:r>
              <a:rPr lang="ko-KR" altLang="en-US" dirty="0"/>
              <a:t>수신정보표시 </a:t>
            </a:r>
            <a:r>
              <a:rPr lang="en-US" altLang="ko-KR" dirty="0"/>
              <a:t>: </a:t>
            </a:r>
            <a:r>
              <a:rPr lang="ko-KR" altLang="en-US" dirty="0" err="1"/>
              <a:t>아두이노</a:t>
            </a:r>
            <a:r>
              <a:rPr lang="ko-KR" altLang="en-US" dirty="0"/>
              <a:t> 시리얼 모니터의 </a:t>
            </a:r>
            <a:endParaRPr lang="en-US" altLang="ko-KR" dirty="0"/>
          </a:p>
          <a:p>
            <a:r>
              <a:rPr lang="ko-KR" altLang="en-US" dirty="0"/>
              <a:t>입력 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시계</a:t>
            </a:r>
            <a:r>
              <a:rPr lang="en-US" altLang="ko-KR" dirty="0"/>
              <a:t>1 : </a:t>
            </a:r>
            <a:r>
              <a:rPr lang="ko-KR" altLang="en-US" dirty="0"/>
              <a:t>블루투스 클라이언트의 타이머 작동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블루투스 클라이언트</a:t>
            </a:r>
            <a:r>
              <a:rPr lang="en-US" altLang="ko-KR" dirty="0"/>
              <a:t>1: </a:t>
            </a:r>
            <a:r>
              <a:rPr lang="ko-KR" altLang="en-US" dirty="0"/>
              <a:t>데이터를 송</a:t>
            </a:r>
            <a:r>
              <a:rPr lang="en-US" altLang="ko-KR" dirty="0"/>
              <a:t>/</a:t>
            </a:r>
            <a:r>
              <a:rPr lang="ko-KR" altLang="en-US" dirty="0"/>
              <a:t>수신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 알림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연결 여부에 따른 안내 창 출력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시계</a:t>
            </a:r>
            <a:r>
              <a:rPr lang="en-US" altLang="ko-KR" dirty="0"/>
              <a:t>2 :  </a:t>
            </a:r>
            <a:r>
              <a:rPr lang="ko-KR" altLang="en-US" dirty="0"/>
              <a:t>블루투스 연결여부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600A8F-C7AF-4A2C-9B4D-6C7382E1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2466"/>
            <a:ext cx="4600575" cy="50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3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CB76FE-E149-451B-83B9-25E849B7D0D8}"/>
              </a:ext>
            </a:extLst>
          </p:cNvPr>
          <p:cNvGrpSpPr/>
          <p:nvPr/>
        </p:nvGrpSpPr>
        <p:grpSpPr>
          <a:xfrm>
            <a:off x="5931174" y="1070866"/>
            <a:ext cx="6383479" cy="4514527"/>
            <a:chOff x="5931174" y="1070867"/>
            <a:chExt cx="6383479" cy="20348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5D2460-9D66-4276-8ADD-34B10CBA87FB}"/>
                </a:ext>
              </a:extLst>
            </p:cNvPr>
            <p:cNvSpPr txBox="1"/>
            <p:nvPr/>
          </p:nvSpPr>
          <p:spPr>
            <a:xfrm>
              <a:off x="5932123" y="1070867"/>
              <a:ext cx="6048451" cy="291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시계</a:t>
              </a:r>
              <a:r>
                <a:rPr lang="en-US" altLang="ko-KR" dirty="0"/>
                <a:t>1 : </a:t>
              </a:r>
              <a:r>
                <a:rPr lang="ko-KR" altLang="en-US" dirty="0"/>
                <a:t>블루투스 클라이언트에서 신호를 보내면 화면에</a:t>
              </a:r>
              <a:endParaRPr lang="en-US" altLang="ko-KR" dirty="0"/>
            </a:p>
            <a:p>
              <a:r>
                <a:rPr lang="ko-KR" altLang="en-US" dirty="0"/>
                <a:t>블루투스로 </a:t>
              </a:r>
              <a:r>
                <a:rPr lang="ko-KR" altLang="en-US" dirty="0" err="1"/>
                <a:t>부터</a:t>
              </a:r>
              <a:r>
                <a:rPr lang="ko-KR" altLang="en-US" dirty="0"/>
                <a:t> 받은 텍스트를 가져온다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0CD510-2704-4C8C-A177-B3BC87E07B67}"/>
                </a:ext>
              </a:extLst>
            </p:cNvPr>
            <p:cNvSpPr txBox="1"/>
            <p:nvPr/>
          </p:nvSpPr>
          <p:spPr>
            <a:xfrm>
              <a:off x="5942417" y="1741714"/>
              <a:ext cx="6248827" cy="416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목록선택</a:t>
              </a:r>
              <a:r>
                <a:rPr lang="en-US" altLang="ko-KR" dirty="0"/>
                <a:t>_</a:t>
              </a:r>
              <a:r>
                <a:rPr lang="ko-KR" altLang="en-US" dirty="0"/>
                <a:t>블루투스 선택전에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블루투스의 목록을 선택할</a:t>
              </a:r>
              <a:endParaRPr lang="en-US" altLang="ko-KR" dirty="0"/>
            </a:p>
            <a:p>
              <a:r>
                <a:rPr lang="ko-KR" altLang="en-US" dirty="0"/>
                <a:t>때</a:t>
              </a:r>
              <a:r>
                <a:rPr lang="en-US" altLang="ko-KR" dirty="0"/>
                <a:t>, </a:t>
              </a:r>
              <a:r>
                <a:rPr lang="ko-KR" altLang="en-US" dirty="0"/>
                <a:t>블루투스가 활성화 되어 있지 않으면 </a:t>
              </a:r>
              <a:r>
                <a:rPr lang="en-US" altLang="ko-KR" dirty="0"/>
                <a:t>“</a:t>
              </a:r>
              <a:r>
                <a:rPr lang="ko-KR" altLang="en-US" dirty="0"/>
                <a:t>스마트폰의 </a:t>
              </a:r>
              <a:r>
                <a:rPr lang="ko-KR" altLang="en-US" dirty="0" err="1"/>
                <a:t>블루투</a:t>
              </a:r>
              <a:endParaRPr lang="en-US" altLang="ko-KR" dirty="0"/>
            </a:p>
            <a:p>
              <a:r>
                <a:rPr lang="ko-KR" altLang="en-US" dirty="0" err="1"/>
                <a:t>스를</a:t>
              </a:r>
              <a:r>
                <a:rPr lang="ko-KR" altLang="en-US" dirty="0"/>
                <a:t> 활성화시키세요</a:t>
              </a:r>
              <a:r>
                <a:rPr lang="en-US" altLang="ko-KR" dirty="0"/>
                <a:t>.”</a:t>
              </a:r>
              <a:r>
                <a:rPr lang="ko-KR" altLang="en-US" dirty="0"/>
                <a:t>라는 </a:t>
              </a:r>
              <a:r>
                <a:rPr lang="ko-KR" altLang="en-US" dirty="0" err="1"/>
                <a:t>경고창</a:t>
              </a:r>
              <a:r>
                <a:rPr lang="ko-KR" altLang="en-US" dirty="0"/>
                <a:t> 보이기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513916-1A39-4115-8375-50FC8F2B76CC}"/>
                </a:ext>
              </a:extLst>
            </p:cNvPr>
            <p:cNvSpPr txBox="1"/>
            <p:nvPr/>
          </p:nvSpPr>
          <p:spPr>
            <a:xfrm>
              <a:off x="5931174" y="2689560"/>
              <a:ext cx="6383479" cy="416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목록선택</a:t>
              </a:r>
              <a:r>
                <a:rPr lang="en-US" altLang="ko-KR" dirty="0"/>
                <a:t>_</a:t>
              </a:r>
              <a:r>
                <a:rPr lang="ko-KR" altLang="en-US" dirty="0"/>
                <a:t>블루투스 선택 후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블루투스를 선택하면 선택된</a:t>
              </a:r>
              <a:endParaRPr lang="en-US" altLang="ko-KR" dirty="0"/>
            </a:p>
            <a:p>
              <a:r>
                <a:rPr lang="ko-KR" altLang="en-US" dirty="0"/>
                <a:t>항목과 연결가능 텍스트 창이 열리고</a:t>
              </a:r>
              <a:r>
                <a:rPr lang="en-US" altLang="ko-KR" dirty="0"/>
                <a:t>, </a:t>
              </a:r>
              <a:r>
                <a:rPr lang="ko-KR" altLang="en-US" dirty="0"/>
                <a:t>선택된 블루투스 기기에</a:t>
              </a:r>
              <a:endParaRPr lang="en-US" altLang="ko-KR" dirty="0"/>
            </a:p>
            <a:p>
              <a:r>
                <a:rPr lang="ko-KR" altLang="en-US" dirty="0"/>
                <a:t>연결을 시도한다</a:t>
              </a:r>
              <a:r>
                <a:rPr lang="en-US" altLang="ko-KR" dirty="0"/>
                <a:t>. </a:t>
              </a:r>
              <a:r>
                <a:rPr lang="ko-KR" altLang="en-US" dirty="0"/>
                <a:t>그 후 </a:t>
              </a:r>
              <a:r>
                <a:rPr lang="en-US" altLang="ko-KR" dirty="0"/>
                <a:t>“</a:t>
              </a:r>
              <a:r>
                <a:rPr lang="ko-KR" altLang="en-US" dirty="0"/>
                <a:t>연결이 되었습니다</a:t>
              </a:r>
              <a:r>
                <a:rPr lang="en-US" altLang="ko-KR" dirty="0"/>
                <a:t>.” </a:t>
              </a:r>
              <a:r>
                <a:rPr lang="ko-KR" altLang="en-US" dirty="0"/>
                <a:t>텍스트 창 출력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5E222DF-C898-4A48-ABD3-88FCD5529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4" y="1122312"/>
            <a:ext cx="5649750" cy="52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5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D9341A-B621-48EA-95EC-095AB9089F07}"/>
              </a:ext>
            </a:extLst>
          </p:cNvPr>
          <p:cNvGrpSpPr/>
          <p:nvPr/>
        </p:nvGrpSpPr>
        <p:grpSpPr>
          <a:xfrm>
            <a:off x="5734103" y="1070867"/>
            <a:ext cx="5974713" cy="4271574"/>
            <a:chOff x="5669249" y="1104504"/>
            <a:chExt cx="5974713" cy="42715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870B5A-5A00-41C0-BE23-7CA48C905774}"/>
                </a:ext>
              </a:extLst>
            </p:cNvPr>
            <p:cNvSpPr txBox="1"/>
            <p:nvPr/>
          </p:nvSpPr>
          <p:spPr>
            <a:xfrm>
              <a:off x="5669249" y="1104504"/>
              <a:ext cx="5974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버튼 전송 </a:t>
              </a:r>
              <a:r>
                <a:rPr lang="en-US" altLang="ko-KR" dirty="0"/>
                <a:t>: </a:t>
              </a:r>
              <a:r>
                <a:rPr lang="ko-KR" altLang="en-US" dirty="0"/>
                <a:t>버튼 전송을 누르면 텍스트박스의 내용이</a:t>
              </a:r>
              <a:endParaRPr lang="en-US" altLang="ko-KR" dirty="0"/>
            </a:p>
            <a:p>
              <a:r>
                <a:rPr lang="ko-KR" altLang="en-US" dirty="0"/>
                <a:t>시리얼 모니터로 전송되고</a:t>
              </a:r>
              <a:r>
                <a:rPr lang="en-US" altLang="ko-KR" dirty="0"/>
                <a:t>, </a:t>
              </a:r>
              <a:r>
                <a:rPr lang="ko-KR" altLang="en-US" dirty="0"/>
                <a:t>텍스트 박스는 빈칸으로 유지 </a:t>
              </a:r>
              <a:r>
                <a:rPr lang="en-US" altLang="ko-KR" dirty="0"/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1F7395-329A-4E10-BA33-863B4825FFC3}"/>
                </a:ext>
              </a:extLst>
            </p:cNvPr>
            <p:cNvSpPr txBox="1"/>
            <p:nvPr/>
          </p:nvSpPr>
          <p:spPr>
            <a:xfrm>
              <a:off x="5669249" y="2761807"/>
              <a:ext cx="5458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   </a:t>
              </a:r>
              <a:r>
                <a:rPr lang="ko-KR" altLang="en-US" dirty="0"/>
                <a:t>버튼</a:t>
              </a:r>
              <a:r>
                <a:rPr lang="en-US" altLang="ko-KR" dirty="0"/>
                <a:t>_ </a:t>
              </a:r>
              <a:r>
                <a:rPr lang="ko-KR" altLang="en-US" dirty="0"/>
                <a:t>연결 끊기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블루투스와의 연결이 끊기게 됨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C98307-8C60-4F2D-B5C1-952F88D23428}"/>
                </a:ext>
              </a:extLst>
            </p:cNvPr>
            <p:cNvSpPr txBox="1"/>
            <p:nvPr/>
          </p:nvSpPr>
          <p:spPr>
            <a:xfrm>
              <a:off x="5669249" y="4452748"/>
              <a:ext cx="57567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시계</a:t>
              </a:r>
              <a:r>
                <a:rPr lang="en-US" altLang="ko-KR" dirty="0"/>
                <a:t>2 </a:t>
              </a:r>
              <a:r>
                <a:rPr lang="ko-KR" altLang="en-US" dirty="0"/>
                <a:t>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 클라이언트</a:t>
              </a:r>
              <a:r>
                <a:rPr lang="en-US" altLang="ko-KR" dirty="0"/>
                <a:t>1</a:t>
              </a:r>
              <a:r>
                <a:rPr lang="ko-KR" altLang="en-US" dirty="0"/>
                <a:t>이 연결된다면 레이블 </a:t>
              </a:r>
              <a:endParaRPr lang="en-US" altLang="ko-KR" dirty="0"/>
            </a:p>
            <a:p>
              <a:r>
                <a:rPr lang="ko-KR" altLang="en-US" dirty="0"/>
                <a:t>블루투스 연결 상태의 텍스트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</a:t>
              </a:r>
              <a:r>
                <a:rPr lang="en-US" altLang="ko-KR" dirty="0"/>
                <a:t>, </a:t>
              </a:r>
              <a:r>
                <a:rPr lang="ko-KR" altLang="en-US" dirty="0"/>
                <a:t>배경색 변환</a:t>
              </a:r>
              <a:endParaRPr lang="en-US" altLang="ko-KR" dirty="0"/>
            </a:p>
            <a:p>
              <a:r>
                <a:rPr lang="ko-KR" altLang="en-US" dirty="0"/>
                <a:t>연결이 끊겨도 텍스트</a:t>
              </a:r>
              <a:r>
                <a:rPr lang="en-US" altLang="ko-KR" dirty="0"/>
                <a:t>, </a:t>
              </a:r>
              <a:r>
                <a:rPr lang="ko-KR" altLang="en-US" dirty="0"/>
                <a:t>텍스트색상</a:t>
              </a:r>
              <a:r>
                <a:rPr lang="en-US" altLang="ko-KR" dirty="0"/>
                <a:t>, </a:t>
              </a:r>
              <a:r>
                <a:rPr lang="ko-KR" altLang="en-US" dirty="0"/>
                <a:t>배경색 변환</a:t>
              </a:r>
              <a:r>
                <a:rPr lang="en-US" altLang="ko-KR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797180C-30CB-4305-A99A-1B2FEC95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8" y="1070867"/>
            <a:ext cx="5300550" cy="50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7038972" y="10708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BB6B21-C2DC-456A-8383-85FAD913CDA6}"/>
              </a:ext>
            </a:extLst>
          </p:cNvPr>
          <p:cNvGrpSpPr/>
          <p:nvPr/>
        </p:nvGrpSpPr>
        <p:grpSpPr>
          <a:xfrm>
            <a:off x="5601882" y="1114424"/>
            <a:ext cx="6626238" cy="2308324"/>
            <a:chOff x="5470643" y="929758"/>
            <a:chExt cx="6626238" cy="23083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3C23E-50A6-4191-AEF2-E08D4F334539}"/>
                </a:ext>
              </a:extLst>
            </p:cNvPr>
            <p:cNvSpPr txBox="1"/>
            <p:nvPr/>
          </p:nvSpPr>
          <p:spPr>
            <a:xfrm>
              <a:off x="5470643" y="929758"/>
              <a:ext cx="662623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Screen1 </a:t>
              </a:r>
              <a:r>
                <a:rPr lang="ko-KR" altLang="en-US" dirty="0"/>
                <a:t>오류 발생 시 </a:t>
              </a:r>
              <a:r>
                <a:rPr lang="en-US" altLang="ko-KR" dirty="0"/>
                <a:t>: </a:t>
              </a:r>
            </a:p>
            <a:p>
              <a:r>
                <a:rPr lang="ko-KR" altLang="en-US" dirty="0"/>
                <a:t>오류가 발생시 화면에 오류번호</a:t>
              </a:r>
              <a:r>
                <a:rPr lang="en-US" altLang="ko-KR" dirty="0"/>
                <a:t>, </a:t>
              </a:r>
              <a:r>
                <a:rPr lang="ko-KR" altLang="en-US" dirty="0"/>
                <a:t>함수이름</a:t>
              </a:r>
              <a:r>
                <a:rPr lang="en-US" altLang="ko-KR" dirty="0"/>
                <a:t>, </a:t>
              </a:r>
              <a:r>
                <a:rPr lang="ko-KR" altLang="en-US" dirty="0"/>
                <a:t>메시지 출력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만약 오류번호가 </a:t>
              </a:r>
              <a:r>
                <a:rPr lang="en-US" altLang="ko-KR" dirty="0"/>
                <a:t>516</a:t>
              </a:r>
              <a:r>
                <a:rPr lang="ko-KR" altLang="en-US" dirty="0"/>
                <a:t>이라면 </a:t>
              </a:r>
              <a:r>
                <a:rPr lang="en-US" altLang="ko-KR" dirty="0"/>
                <a:t>“</a:t>
              </a:r>
              <a:r>
                <a:rPr lang="ko-KR" altLang="en-US" dirty="0"/>
                <a:t>상대방이 연결을 끊겼습니다</a:t>
              </a:r>
              <a:r>
                <a:rPr lang="en-US" altLang="ko-KR" dirty="0"/>
                <a:t>.” </a:t>
              </a:r>
              <a:r>
                <a:rPr lang="ko-KR" altLang="en-US" dirty="0"/>
                <a:t>창을</a:t>
              </a:r>
              <a:endParaRPr lang="en-US" altLang="ko-KR" dirty="0"/>
            </a:p>
            <a:p>
              <a:r>
                <a:rPr lang="ko-KR" altLang="en-US" dirty="0"/>
                <a:t>내보내고 연결을 끊는다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만약 오류번호가 </a:t>
              </a:r>
              <a:r>
                <a:rPr lang="en-US" altLang="ko-KR" dirty="0"/>
                <a:t>507</a:t>
              </a:r>
              <a:r>
                <a:rPr lang="ko-KR" altLang="en-US" dirty="0"/>
                <a:t>이라면 </a:t>
              </a:r>
              <a:r>
                <a:rPr lang="en-US" altLang="ko-KR" dirty="0"/>
                <a:t>“</a:t>
              </a:r>
              <a:r>
                <a:rPr lang="ko-KR" altLang="en-US" dirty="0"/>
                <a:t>선택한 기기와 연결을 할 수 </a:t>
              </a:r>
              <a:endParaRPr lang="en-US" altLang="ko-KR" dirty="0"/>
            </a:p>
            <a:p>
              <a:r>
                <a:rPr lang="ko-KR" altLang="en-US" dirty="0"/>
                <a:t>없습니다</a:t>
              </a:r>
              <a:r>
                <a:rPr lang="en-US" altLang="ko-KR" dirty="0"/>
                <a:t>. </a:t>
              </a:r>
              <a:r>
                <a:rPr lang="ko-KR" altLang="en-US" dirty="0"/>
                <a:t>기기가 켜져 있는지 확인하세요</a:t>
              </a:r>
              <a:r>
                <a:rPr lang="en-US" altLang="ko-KR" dirty="0"/>
                <a:t>”</a:t>
              </a:r>
              <a:r>
                <a:rPr lang="ko-KR" altLang="en-US" dirty="0"/>
                <a:t>를 출력한다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F3C909-3200-45D0-8679-10C72FE43C59}"/>
                </a:ext>
              </a:extLst>
            </p:cNvPr>
            <p:cNvSpPr txBox="1"/>
            <p:nvPr/>
          </p:nvSpPr>
          <p:spPr>
            <a:xfrm>
              <a:off x="5669249" y="276180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7DD63A5-FD70-4264-AC1A-054CCEB8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73" y="1114424"/>
            <a:ext cx="5024579" cy="53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B6BF25-CE02-49B6-B72E-D79A543F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44" y="1126918"/>
            <a:ext cx="4414198" cy="528087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8789D99-35A2-4C27-B9BA-37F8876FE9DF}"/>
              </a:ext>
            </a:extLst>
          </p:cNvPr>
          <p:cNvGrpSpPr/>
          <p:nvPr/>
        </p:nvGrpSpPr>
        <p:grpSpPr>
          <a:xfrm>
            <a:off x="5511442" y="1070867"/>
            <a:ext cx="6609502" cy="4415981"/>
            <a:chOff x="5511442" y="1070867"/>
            <a:chExt cx="6609502" cy="441598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7D9341A-B621-48EA-95EC-095AB9089F07}"/>
                </a:ext>
              </a:extLst>
            </p:cNvPr>
            <p:cNvGrpSpPr/>
            <p:nvPr/>
          </p:nvGrpSpPr>
          <p:grpSpPr>
            <a:xfrm>
              <a:off x="5511442" y="1070867"/>
              <a:ext cx="5825634" cy="2034054"/>
              <a:chOff x="5511442" y="1070867"/>
              <a:chExt cx="5825634" cy="20340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870B5A-5A00-41C0-BE23-7CA48C905774}"/>
                  </a:ext>
                </a:extLst>
              </p:cNvPr>
              <p:cNvSpPr txBox="1"/>
              <p:nvPr/>
            </p:nvSpPr>
            <p:spPr>
              <a:xfrm>
                <a:off x="5629192" y="1070867"/>
                <a:ext cx="162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함수 만들기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F7395-329A-4E10-BA33-863B4825FFC3}"/>
                  </a:ext>
                </a:extLst>
              </p:cNvPr>
              <p:cNvSpPr txBox="1"/>
              <p:nvPr/>
            </p:nvSpPr>
            <p:spPr>
              <a:xfrm>
                <a:off x="5529468" y="1724816"/>
                <a:ext cx="5304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/>
                  <a:t>화면출력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레이블수신정보 내용을 텍스트로 표시</a:t>
                </a:r>
                <a:r>
                  <a:rPr lang="en-US" altLang="ko-KR" dirty="0"/>
                  <a:t>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98307-8C60-4F2D-B5C1-952F88D23428}"/>
                  </a:ext>
                </a:extLst>
              </p:cNvPr>
              <p:cNvSpPr txBox="1"/>
              <p:nvPr/>
            </p:nvSpPr>
            <p:spPr>
              <a:xfrm>
                <a:off x="5511442" y="2458590"/>
                <a:ext cx="58256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/>
                  <a:t>연결됨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버튼전송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목록선택 블루투스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시계</a:t>
                </a:r>
                <a:r>
                  <a:rPr lang="en-US" altLang="ko-KR" dirty="0"/>
                  <a:t>1, </a:t>
                </a:r>
                <a:r>
                  <a:rPr lang="ko-KR" altLang="en-US" dirty="0"/>
                  <a:t>버튼 연결</a:t>
                </a:r>
                <a:endParaRPr lang="en-US" altLang="ko-KR" dirty="0"/>
              </a:p>
              <a:p>
                <a:r>
                  <a:rPr lang="ko-KR" altLang="en-US" dirty="0"/>
                  <a:t>끊기를 각각 가져옴</a:t>
                </a:r>
                <a:endParaRPr lang="en-US" altLang="ko-K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883575-6EA8-4D7E-BC69-5D6571F4130B}"/>
                </a:ext>
              </a:extLst>
            </p:cNvPr>
            <p:cNvSpPr txBox="1"/>
            <p:nvPr/>
          </p:nvSpPr>
          <p:spPr>
            <a:xfrm>
              <a:off x="5511442" y="3788053"/>
              <a:ext cx="6575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전송하기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 클라이언트</a:t>
              </a:r>
              <a:r>
                <a:rPr lang="en-US" altLang="ko-KR" dirty="0"/>
                <a:t>1</a:t>
              </a:r>
              <a:r>
                <a:rPr lang="ko-KR" altLang="en-US" dirty="0"/>
                <a:t>에서 가져온 텍스트를 보내기</a:t>
              </a:r>
              <a:endParaRPr lang="en-US" altLang="ko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DAFFF8-68CA-49FA-AF87-AA1F0F939BFF}"/>
                </a:ext>
              </a:extLst>
            </p:cNvPr>
            <p:cNvSpPr txBox="1"/>
            <p:nvPr/>
          </p:nvSpPr>
          <p:spPr>
            <a:xfrm>
              <a:off x="5511442" y="4840517"/>
              <a:ext cx="66095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연결 끊기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블루투스의 연결을 끊고</a:t>
              </a:r>
              <a:r>
                <a:rPr lang="en-US" altLang="ko-KR" dirty="0"/>
                <a:t>, </a:t>
              </a:r>
              <a:r>
                <a:rPr lang="ko-KR" altLang="en-US" dirty="0"/>
                <a:t>함수 연결됨을 사용하지 </a:t>
              </a:r>
              <a:endParaRPr lang="en-US" altLang="ko-KR" dirty="0"/>
            </a:p>
            <a:p>
              <a:r>
                <a:rPr lang="ko-KR" altLang="en-US" dirty="0"/>
                <a:t>않음</a:t>
              </a:r>
              <a:r>
                <a:rPr lang="en-US" altLang="ko-KR" dirty="0"/>
                <a:t>. </a:t>
              </a:r>
              <a:r>
                <a:rPr lang="ko-KR" altLang="en-US" dirty="0"/>
                <a:t>레이블 수신정보의 표시를 공란으로 설정</a:t>
              </a:r>
              <a:r>
                <a:rPr lang="en-US" altLang="ko-KR" dirty="0"/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74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512678-6561-4D5F-B5B7-FDB9A83A25EA}"/>
              </a:ext>
            </a:extLst>
          </p:cNvPr>
          <p:cNvSpPr txBox="1"/>
          <p:nvPr/>
        </p:nvSpPr>
        <p:spPr>
          <a:xfrm>
            <a:off x="1045355" y="1495669"/>
            <a:ext cx="211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I2C_LCD </a:t>
            </a:r>
            <a:r>
              <a:rPr lang="ko-KR" altLang="en-US" dirty="0"/>
              <a:t>초기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69C75-D333-4D40-9536-90353CE5E843}"/>
              </a:ext>
            </a:extLst>
          </p:cNvPr>
          <p:cNvSpPr txBox="1"/>
          <p:nvPr/>
        </p:nvSpPr>
        <p:spPr>
          <a:xfrm>
            <a:off x="6787092" y="149566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앱 </a:t>
            </a:r>
            <a:r>
              <a:rPr lang="ko-KR" altLang="en-US" dirty="0" err="1"/>
              <a:t>인벤터</a:t>
            </a:r>
            <a:r>
              <a:rPr lang="ko-KR" altLang="en-US" dirty="0"/>
              <a:t> 초기 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87FD4-9A60-45C2-9D6F-5446B07C5868}"/>
              </a:ext>
            </a:extLst>
          </p:cNvPr>
          <p:cNvSpPr txBox="1"/>
          <p:nvPr/>
        </p:nvSpPr>
        <p:spPr>
          <a:xfrm>
            <a:off x="472149" y="50858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FA8F1-B51F-4F0A-A3FE-3BEA3CF11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91"/>
          <a:stretch/>
        </p:blipFill>
        <p:spPr>
          <a:xfrm>
            <a:off x="6955880" y="2033516"/>
            <a:ext cx="3248025" cy="3985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1C19A0-D7B6-4A60-B145-CB1590BEB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2" b="26892"/>
          <a:stretch/>
        </p:blipFill>
        <p:spPr>
          <a:xfrm>
            <a:off x="1258926" y="2033516"/>
            <a:ext cx="3043090" cy="397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512678-6561-4D5F-B5B7-FDB9A83A25EA}"/>
              </a:ext>
            </a:extLst>
          </p:cNvPr>
          <p:cNvSpPr txBox="1"/>
          <p:nvPr/>
        </p:nvSpPr>
        <p:spPr>
          <a:xfrm>
            <a:off x="472149" y="1495669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핸드폰</a:t>
            </a:r>
            <a:r>
              <a:rPr lang="en-US" altLang="ko-KR" dirty="0"/>
              <a:t>-&gt; </a:t>
            </a:r>
            <a:r>
              <a:rPr lang="ko-KR" altLang="en-US" dirty="0"/>
              <a:t>시리얼 모니터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69C75-D333-4D40-9536-90353CE5E843}"/>
              </a:ext>
            </a:extLst>
          </p:cNvPr>
          <p:cNvSpPr txBox="1"/>
          <p:nvPr/>
        </p:nvSpPr>
        <p:spPr>
          <a:xfrm>
            <a:off x="6787092" y="149566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시리얼 모니터 </a:t>
            </a:r>
            <a:r>
              <a:rPr lang="en-US" altLang="ko-KR" dirty="0"/>
              <a:t>-&gt; </a:t>
            </a:r>
            <a:r>
              <a:rPr lang="ko-KR" altLang="en-US" dirty="0"/>
              <a:t>핸드폰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87FD4-9A60-45C2-9D6F-5446B07C5868}"/>
              </a:ext>
            </a:extLst>
          </p:cNvPr>
          <p:cNvSpPr txBox="1"/>
          <p:nvPr/>
        </p:nvSpPr>
        <p:spPr>
          <a:xfrm>
            <a:off x="472149" y="50858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FCE9F5-E094-4D0B-A274-96652DEB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48" y="4241498"/>
            <a:ext cx="2502324" cy="23596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0D7844-0DDA-4ABA-9306-8AE92DE9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856" y="2895073"/>
            <a:ext cx="1734130" cy="2467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3FD0FD-2FB1-402D-A732-A6EF1234A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848" y="2200276"/>
            <a:ext cx="2502324" cy="20520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00EA00-299B-443D-BA52-F516E3260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715" y="1942856"/>
            <a:ext cx="2452865" cy="2002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91C1B0-A532-40FA-B254-51744722CA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6484"/>
          <a:stretch/>
        </p:blipFill>
        <p:spPr>
          <a:xfrm>
            <a:off x="9047714" y="3975189"/>
            <a:ext cx="2452865" cy="2625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A07F59-BAC6-4924-A465-F0FAECC37C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8932"/>
          <a:stretch/>
        </p:blipFill>
        <p:spPr>
          <a:xfrm>
            <a:off x="409632" y="2876567"/>
            <a:ext cx="1847064" cy="27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83998-8586-4B38-908A-57DAE486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D75F8-9BE9-481F-BBAA-A7A088C1E71A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동영상 </a:t>
            </a:r>
          </a:p>
        </p:txBody>
      </p:sp>
      <p:pic>
        <p:nvPicPr>
          <p:cNvPr id="2" name="KakaoTalk_20200601_100245008">
            <a:hlinkClick r:id="" action="ppaction://media"/>
            <a:extLst>
              <a:ext uri="{FF2B5EF4-FFF2-40B4-BE49-F238E27FC236}">
                <a16:creationId xmlns:a16="http://schemas.microsoft.com/office/drawing/2014/main" id="{6E3BA1D8-80DA-4EEE-A922-F1A9569470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088" y="1092200"/>
            <a:ext cx="9047203" cy="5084763"/>
          </a:xfrm>
        </p:spPr>
      </p:pic>
    </p:spTree>
    <p:extLst>
      <p:ext uri="{BB962C8B-B14F-4D97-AF65-F5344CB8AC3E}">
        <p14:creationId xmlns:p14="http://schemas.microsoft.com/office/powerpoint/2010/main" val="199531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413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○ </a:t>
            </a:r>
            <a:r>
              <a:rPr lang="en-US" altLang="ko-KR" sz="2400" b="1" dirty="0"/>
              <a:t>LCD </a:t>
            </a:r>
            <a:r>
              <a:rPr lang="ko-KR" altLang="en-US" sz="2400" b="1" dirty="0"/>
              <a:t>구성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76E3B-E1EF-4D3B-A565-207615C789CE}"/>
              </a:ext>
            </a:extLst>
          </p:cNvPr>
          <p:cNvSpPr txBox="1"/>
          <p:nvPr/>
        </p:nvSpPr>
        <p:spPr>
          <a:xfrm>
            <a:off x="447481" y="885603"/>
            <a:ext cx="1018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필요한 준비물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I2C_LCD, </a:t>
            </a:r>
            <a:r>
              <a:rPr lang="ko-KR" altLang="en-US" dirty="0" err="1"/>
              <a:t>아두이노</a:t>
            </a:r>
            <a:r>
              <a:rPr lang="ko-KR" altLang="en-US" dirty="0"/>
              <a:t> 연결선</a:t>
            </a:r>
            <a:r>
              <a:rPr lang="en-US" altLang="ko-KR" dirty="0"/>
              <a:t>,  </a:t>
            </a:r>
            <a:r>
              <a:rPr lang="ko-KR" altLang="en-US" dirty="0"/>
              <a:t>블루투스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DE988-A3CA-4B9B-BBBB-BAEA18738D65}"/>
              </a:ext>
            </a:extLst>
          </p:cNvPr>
          <p:cNvSpPr txBox="1"/>
          <p:nvPr/>
        </p:nvSpPr>
        <p:spPr>
          <a:xfrm>
            <a:off x="575475" y="1583415"/>
            <a:ext cx="34163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구성계획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(1) </a:t>
            </a:r>
            <a:r>
              <a:rPr lang="ko-KR" altLang="en-US" dirty="0"/>
              <a:t>준비물 및 동작의 원리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	(2) </a:t>
            </a:r>
            <a:r>
              <a:rPr lang="ko-KR" altLang="en-US" dirty="0"/>
              <a:t>물리적 연결 </a:t>
            </a:r>
            <a:r>
              <a:rPr lang="en-US" altLang="ko-KR" dirty="0"/>
              <a:t>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AF8C5-F820-4F7A-8D0D-5340D4F1FA70}"/>
              </a:ext>
            </a:extLst>
          </p:cNvPr>
          <p:cNvSpPr txBox="1"/>
          <p:nvPr/>
        </p:nvSpPr>
        <p:spPr>
          <a:xfrm>
            <a:off x="1036776" y="324433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 err="1"/>
              <a:t>아두이노</a:t>
            </a:r>
            <a:r>
              <a:rPr lang="ko-KR" altLang="en-US" dirty="0"/>
              <a:t> 코딩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D84CA-0BFB-45FD-963D-C5B3E7585AFC}"/>
              </a:ext>
            </a:extLst>
          </p:cNvPr>
          <p:cNvSpPr txBox="1"/>
          <p:nvPr/>
        </p:nvSpPr>
        <p:spPr>
          <a:xfrm>
            <a:off x="1036776" y="3859145"/>
            <a:ext cx="255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(4)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07C96-DC07-467A-942F-75A0D82D92D7}"/>
              </a:ext>
            </a:extLst>
          </p:cNvPr>
          <p:cNvSpPr txBox="1"/>
          <p:nvPr/>
        </p:nvSpPr>
        <p:spPr>
          <a:xfrm>
            <a:off x="1046234" y="447395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(5) </a:t>
            </a:r>
            <a:r>
              <a:rPr lang="ko-KR" altLang="en-US" dirty="0"/>
              <a:t>작동 확인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E924E7-0F2C-4AF9-85AF-0C8BE887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동작의 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190506" y="1370312"/>
            <a:ext cx="71536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   </a:t>
            </a:r>
            <a:r>
              <a:rPr lang="ko-KR" altLang="en-US" dirty="0"/>
              <a:t>블루투스와 </a:t>
            </a:r>
            <a:r>
              <a:rPr lang="en-US" altLang="ko-KR" dirty="0"/>
              <a:t>7-SEG</a:t>
            </a:r>
            <a:r>
              <a:rPr lang="ko-KR" altLang="en-US" dirty="0"/>
              <a:t>를 연결한 </a:t>
            </a:r>
            <a:r>
              <a:rPr lang="ko-KR" altLang="en-US" dirty="0" err="1"/>
              <a:t>아두이노를</a:t>
            </a:r>
            <a:r>
              <a:rPr lang="ko-KR" altLang="en-US" dirty="0"/>
              <a:t> 앱과 연동시킨다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   </a:t>
            </a:r>
            <a:r>
              <a:rPr lang="ko-KR" altLang="en-US" dirty="0"/>
              <a:t>블루투스를 연결하면 레이블에 메시지가 나오고 연결이 완료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   </a:t>
            </a:r>
            <a:r>
              <a:rPr lang="ko-KR" altLang="en-US" dirty="0" err="1"/>
              <a:t>아두이노의</a:t>
            </a:r>
            <a:r>
              <a:rPr lang="en-US" altLang="ko-KR" dirty="0"/>
              <a:t> </a:t>
            </a:r>
            <a:r>
              <a:rPr lang="ko-KR" altLang="en-US" dirty="0"/>
              <a:t>시리얼 모니터로 글자 입력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아두이노에서</a:t>
            </a:r>
            <a:r>
              <a:rPr lang="ko-KR" altLang="en-US" dirty="0"/>
              <a:t> 작성한 글자는 </a:t>
            </a:r>
            <a:r>
              <a:rPr lang="en-US" altLang="ko-KR" dirty="0"/>
              <a:t>LCD</a:t>
            </a:r>
            <a:r>
              <a:rPr lang="ko-KR" altLang="en-US" dirty="0"/>
              <a:t>와 앱 </a:t>
            </a:r>
            <a:r>
              <a:rPr lang="ko-KR" altLang="en-US" dirty="0" err="1"/>
              <a:t>인벤터에서</a:t>
            </a:r>
            <a:r>
              <a:rPr lang="ko-KR" altLang="en-US" dirty="0"/>
              <a:t> 각각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스마트폰에서 작성한 글자는 </a:t>
            </a:r>
            <a:r>
              <a:rPr lang="en-US" altLang="ko-KR" dirty="0"/>
              <a:t>LCD</a:t>
            </a:r>
            <a:r>
              <a:rPr lang="ko-KR" altLang="en-US" dirty="0"/>
              <a:t>과 </a:t>
            </a:r>
            <a:r>
              <a:rPr lang="ko-KR" altLang="en-US" dirty="0" err="1"/>
              <a:t>아두이노의</a:t>
            </a:r>
            <a:r>
              <a:rPr lang="ko-KR" altLang="en-US" dirty="0"/>
              <a:t> 시리얼 모니터에서</a:t>
            </a:r>
            <a:endParaRPr lang="en-US" altLang="ko-KR" dirty="0"/>
          </a:p>
          <a:p>
            <a:r>
              <a:rPr lang="ko-KR" altLang="en-US" dirty="0"/>
              <a:t>각각 출력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449F94-8EF9-4D72-80B1-C9ED3B4E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370" y="1705618"/>
            <a:ext cx="4986039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383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I2C LCD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3F4F06-4A8F-4498-8611-33273DC3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6" y="1263501"/>
            <a:ext cx="4305803" cy="2123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FC952-3EA2-45F3-825D-0E5810F31622}"/>
              </a:ext>
            </a:extLst>
          </p:cNvPr>
          <p:cNvSpPr txBox="1"/>
          <p:nvPr/>
        </p:nvSpPr>
        <p:spPr>
          <a:xfrm>
            <a:off x="5283634" y="1263501"/>
            <a:ext cx="690836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LCD</a:t>
            </a:r>
            <a:r>
              <a:rPr lang="ko-KR" altLang="en-US" dirty="0"/>
              <a:t>는 </a:t>
            </a:r>
            <a:r>
              <a:rPr lang="en-US" altLang="ko-KR" dirty="0"/>
              <a:t>Liquid Crystal Display</a:t>
            </a:r>
            <a:r>
              <a:rPr lang="ko-KR" altLang="en-US" dirty="0"/>
              <a:t>의 약자로 액정표시장치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액정 </a:t>
            </a:r>
            <a:r>
              <a:rPr lang="en-US" altLang="ko-KR" dirty="0"/>
              <a:t>(Liquid Crystal)</a:t>
            </a:r>
            <a:r>
              <a:rPr lang="ko-KR" altLang="en-US" dirty="0"/>
              <a:t>이란 액체처럼 유체의 성질을 </a:t>
            </a:r>
            <a:endParaRPr lang="en-US" altLang="ko-KR" dirty="0"/>
          </a:p>
          <a:p>
            <a:r>
              <a:rPr lang="ko-KR" altLang="en-US" dirty="0"/>
              <a:t>가지면서 고체처럼 광학적 성질을 가지는 물</a:t>
            </a:r>
            <a:r>
              <a:rPr lang="en-US" altLang="ko-KR" dirty="0"/>
              <a:t>. </a:t>
            </a:r>
            <a:r>
              <a:rPr lang="ko-KR" altLang="en-US" dirty="0"/>
              <a:t>또한 액정은 </a:t>
            </a:r>
            <a:endParaRPr lang="en-US" altLang="ko-KR" dirty="0"/>
          </a:p>
          <a:p>
            <a:r>
              <a:rPr lang="ko-KR" altLang="en-US" dirty="0"/>
              <a:t>전기적 신호를 가해 원하는 방향으로 배열하여 빛을 투과</a:t>
            </a:r>
            <a:r>
              <a:rPr lang="en-US" altLang="ko-KR" dirty="0"/>
              <a:t>, </a:t>
            </a:r>
            <a:r>
              <a:rPr lang="ko-KR" altLang="en-US" dirty="0"/>
              <a:t>차단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en-US" altLang="ko-KR" dirty="0"/>
              <a:t> 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LCD</a:t>
            </a:r>
            <a:r>
              <a:rPr lang="ko-KR" altLang="en-US" dirty="0"/>
              <a:t>는 빛을 내는 </a:t>
            </a:r>
            <a:r>
              <a:rPr lang="ko-KR" altLang="en-US" dirty="0" err="1"/>
              <a:t>백라이트</a:t>
            </a:r>
            <a:r>
              <a:rPr lang="en-US" altLang="ko-KR" dirty="0"/>
              <a:t>, </a:t>
            </a:r>
            <a:r>
              <a:rPr lang="ko-KR" altLang="en-US" dirty="0" err="1"/>
              <a:t>백라이트에서</a:t>
            </a:r>
            <a:r>
              <a:rPr lang="ko-KR" altLang="en-US" dirty="0"/>
              <a:t> 나온 빛을 한 방향으로 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투과시키기</a:t>
            </a:r>
            <a:r>
              <a:rPr lang="ko-KR" altLang="en-US" dirty="0"/>
              <a:t> 위한 </a:t>
            </a:r>
            <a:r>
              <a:rPr lang="ko-KR" altLang="en-US" dirty="0" err="1"/>
              <a:t>편광판</a:t>
            </a:r>
            <a:r>
              <a:rPr lang="en-US" altLang="ko-KR" dirty="0"/>
              <a:t>, </a:t>
            </a:r>
            <a:r>
              <a:rPr lang="ko-KR" altLang="en-US" dirty="0"/>
              <a:t>각 픽셀에 대한 액정 배열을 조절하여</a:t>
            </a:r>
            <a:endParaRPr lang="en-US" altLang="ko-KR" dirty="0"/>
          </a:p>
          <a:p>
            <a:r>
              <a:rPr lang="ko-KR" altLang="en-US" dirty="0"/>
              <a:t> 투과하는 빛의 양을 제어하는 </a:t>
            </a:r>
            <a:r>
              <a:rPr lang="en-US" altLang="ko-KR" dirty="0"/>
              <a:t>TFT, </a:t>
            </a:r>
            <a:r>
              <a:rPr lang="ko-KR" altLang="en-US" dirty="0"/>
              <a:t>액정이 순서대로 위치하여 </a:t>
            </a:r>
            <a:endParaRPr lang="en-US" altLang="ko-KR" dirty="0"/>
          </a:p>
          <a:p>
            <a:r>
              <a:rPr lang="ko-KR" altLang="en-US" dirty="0"/>
              <a:t>구성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264893-64F6-42EE-9229-CC66F387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48" y="3767137"/>
            <a:ext cx="3129221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0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블루투스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3B49E-E30E-4916-B78C-172E7EA5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6410" y="1483655"/>
            <a:ext cx="5198843" cy="4325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460670" y="1047147"/>
            <a:ext cx="66784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블루투스 모듈 </a:t>
            </a:r>
            <a:r>
              <a:rPr lang="en-US" altLang="ko-KR" dirty="0"/>
              <a:t>HC-06 : </a:t>
            </a:r>
            <a:r>
              <a:rPr lang="ko-KR" altLang="en-US" dirty="0"/>
              <a:t>블루투스 기능이 없는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우노를</a:t>
            </a:r>
            <a:r>
              <a:rPr lang="en-US" altLang="ko-KR" dirty="0"/>
              <a:t> </a:t>
            </a:r>
            <a:r>
              <a:rPr lang="ko-KR" altLang="en-US" dirty="0"/>
              <a:t>블루투스 기능이 가능하게 만드는 모듈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HC-06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800100" lvl="1" indent="-342900">
              <a:buAutoNum type="arabicParenR"/>
            </a:pPr>
            <a:r>
              <a:rPr lang="en-US" altLang="ko-KR" dirty="0"/>
              <a:t>RX - TX : </a:t>
            </a:r>
            <a:r>
              <a:rPr lang="ko-KR" altLang="en-US" dirty="0"/>
              <a:t> </a:t>
            </a:r>
            <a:r>
              <a:rPr lang="en-US" altLang="ko-KR" dirty="0"/>
              <a:t>HC- 06 RX (1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Tx(Analog 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 </a:t>
            </a:r>
            <a:endParaRPr lang="en-US" altLang="ko-KR" dirty="0"/>
          </a:p>
          <a:p>
            <a:pPr lvl="1"/>
            <a:r>
              <a:rPr lang="ko-KR" altLang="en-US" dirty="0"/>
              <a:t>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2)  TX -  RX : : </a:t>
            </a:r>
            <a:r>
              <a:rPr lang="ko-KR" altLang="en-US" dirty="0"/>
              <a:t> </a:t>
            </a:r>
            <a:r>
              <a:rPr lang="en-US" altLang="ko-KR" dirty="0"/>
              <a:t>HC- 06 TX (2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Rx(Analog  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</a:t>
            </a:r>
            <a:endParaRPr lang="en-US" altLang="ko-KR" dirty="0"/>
          </a:p>
          <a:p>
            <a:pPr lvl="1"/>
            <a:r>
              <a:rPr lang="ko-KR" altLang="en-US" dirty="0"/>
              <a:t>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3)  GND – GND : HC-06 GND(3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GND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4)  </a:t>
            </a:r>
            <a:r>
              <a:rPr lang="en-US" altLang="ko-KR" dirty="0" err="1"/>
              <a:t>Vcc</a:t>
            </a:r>
            <a:r>
              <a:rPr lang="en-US" altLang="ko-KR" dirty="0"/>
              <a:t> – </a:t>
            </a:r>
            <a:r>
              <a:rPr lang="en-US" altLang="ko-KR" dirty="0" err="1"/>
              <a:t>Vcc</a:t>
            </a:r>
            <a:r>
              <a:rPr lang="en-US" altLang="ko-KR" dirty="0"/>
              <a:t> : HC-06 </a:t>
            </a:r>
            <a:r>
              <a:rPr lang="en-US" altLang="ko-KR" dirty="0" err="1"/>
              <a:t>Vcc</a:t>
            </a:r>
            <a:r>
              <a:rPr lang="en-US" altLang="ko-KR" dirty="0"/>
              <a:t>(4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 </a:t>
            </a:r>
            <a:r>
              <a:rPr lang="en-US" altLang="ko-KR" dirty="0" err="1"/>
              <a:t>Vcc</a:t>
            </a:r>
            <a:r>
              <a:rPr lang="ko-KR" altLang="en-US" dirty="0"/>
              <a:t>에 연결</a:t>
            </a:r>
          </a:p>
        </p:txBody>
      </p:sp>
    </p:spTree>
    <p:extLst>
      <p:ext uri="{BB962C8B-B14F-4D97-AF65-F5344CB8AC3E}">
        <p14:creationId xmlns:p14="http://schemas.microsoft.com/office/powerpoint/2010/main" val="381620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272215" y="209669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(2) </a:t>
            </a:r>
            <a:r>
              <a:rPr lang="ko-KR" altLang="en-US" sz="2400" b="1" dirty="0"/>
              <a:t>물리적 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30909D-9E70-4A50-A3DE-4EABFB23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3C5F5-1518-42A0-84D5-7DC1BCD3C6A1}"/>
              </a:ext>
            </a:extLst>
          </p:cNvPr>
          <p:cNvSpPr txBox="1"/>
          <p:nvPr/>
        </p:nvSpPr>
        <p:spPr>
          <a:xfrm>
            <a:off x="454313" y="8856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A03A8-ADD4-4CB8-BFC9-6121A7EFED3F}"/>
              </a:ext>
            </a:extLst>
          </p:cNvPr>
          <p:cNvSpPr txBox="1"/>
          <p:nvPr/>
        </p:nvSpPr>
        <p:spPr>
          <a:xfrm>
            <a:off x="454313" y="1024102"/>
            <a:ext cx="277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 err="1"/>
              <a:t>브레드</a:t>
            </a:r>
            <a:r>
              <a:rPr lang="ko-KR" altLang="en-US" dirty="0"/>
              <a:t> 보드에 </a:t>
            </a:r>
            <a:r>
              <a:rPr lang="en-US" altLang="ko-KR" dirty="0"/>
              <a:t>LCD</a:t>
            </a:r>
            <a:r>
              <a:rPr lang="ko-KR" altLang="en-US" dirty="0"/>
              <a:t>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D63B-BDC0-42E2-AC52-BEFDB5F81320}"/>
              </a:ext>
            </a:extLst>
          </p:cNvPr>
          <p:cNvSpPr txBox="1"/>
          <p:nvPr/>
        </p:nvSpPr>
        <p:spPr>
          <a:xfrm>
            <a:off x="425284" y="2006638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아두이노</a:t>
            </a:r>
            <a:r>
              <a:rPr lang="ko-KR" altLang="en-US" dirty="0"/>
              <a:t> 보드와 연결선을 연결 후 </a:t>
            </a:r>
            <a:r>
              <a:rPr lang="en-US" altLang="ko-KR" dirty="0"/>
              <a:t>USB </a:t>
            </a:r>
            <a:r>
              <a:rPr lang="ko-KR" altLang="en-US" dirty="0"/>
              <a:t>포트로 컴퓨터 연결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47EC7-4D5B-418A-8F5C-28417B136AE1}"/>
              </a:ext>
            </a:extLst>
          </p:cNvPr>
          <p:cNvSpPr txBox="1"/>
          <p:nvPr/>
        </p:nvSpPr>
        <p:spPr>
          <a:xfrm>
            <a:off x="0" y="4020366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d. </a:t>
            </a:r>
            <a:r>
              <a:rPr lang="ko-KR" altLang="en-US" dirty="0" err="1"/>
              <a:t>아두이노</a:t>
            </a:r>
            <a:r>
              <a:rPr lang="ko-KR" altLang="en-US" dirty="0"/>
              <a:t> 보드 연결선을 이용해 </a:t>
            </a:r>
            <a:endParaRPr lang="en-US" altLang="ko-KR" dirty="0"/>
          </a:p>
          <a:p>
            <a:r>
              <a:rPr lang="en-US" altLang="ko-KR" dirty="0"/>
              <a:t>	LCD </a:t>
            </a:r>
            <a:r>
              <a:rPr lang="ko-KR" altLang="en-US" dirty="0"/>
              <a:t>값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10A93-92C1-4A1B-948D-07D204745374}"/>
              </a:ext>
            </a:extLst>
          </p:cNvPr>
          <p:cNvSpPr txBox="1"/>
          <p:nvPr/>
        </p:nvSpPr>
        <p:spPr>
          <a:xfrm>
            <a:off x="425284" y="3081506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블루투스와 </a:t>
            </a:r>
            <a:r>
              <a:rPr lang="ko-KR" altLang="en-US" dirty="0" err="1"/>
              <a:t>아두이노</a:t>
            </a:r>
            <a:r>
              <a:rPr lang="ko-KR" altLang="en-US" dirty="0"/>
              <a:t> 보드 연결</a:t>
            </a:r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DC8954-DFB8-4AFB-9714-00D0FC4F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51260" y="1271846"/>
            <a:ext cx="5103051" cy="39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2BAFA-6654-4EBD-8C0D-878FBC6B0570}"/>
              </a:ext>
            </a:extLst>
          </p:cNvPr>
          <p:cNvSpPr txBox="1"/>
          <p:nvPr/>
        </p:nvSpPr>
        <p:spPr>
          <a:xfrm>
            <a:off x="838200" y="1168400"/>
            <a:ext cx="4390304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#include &lt;LiquidCrystal_I2C.h&gt;</a:t>
            </a:r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SoftwareSerial.h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Wire.h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LiquidCrystal_I2C </a:t>
            </a:r>
            <a:r>
              <a:rPr lang="en-US" altLang="ko-KR" sz="2400" dirty="0" err="1"/>
              <a:t>lcd</a:t>
            </a:r>
            <a:r>
              <a:rPr lang="en-US" altLang="ko-KR" sz="2400" dirty="0"/>
              <a:t>(0x27, 16, 2);</a:t>
            </a:r>
          </a:p>
          <a:p>
            <a:r>
              <a:rPr lang="en-US" altLang="ko-KR" sz="2400" dirty="0" err="1"/>
              <a:t>SoftwareSerial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mySerial</a:t>
            </a:r>
            <a:r>
              <a:rPr lang="en-US" altLang="ko-KR" sz="2400" dirty="0"/>
              <a:t>(2,3);</a:t>
            </a:r>
          </a:p>
          <a:p>
            <a:r>
              <a:rPr lang="en-US" altLang="ko-KR" sz="2400" dirty="0"/>
              <a:t>String s0, s1;</a:t>
            </a:r>
          </a:p>
          <a:p>
            <a:endParaRPr lang="en-US" altLang="ko-KR" sz="2400" dirty="0"/>
          </a:p>
          <a:p>
            <a:r>
              <a:rPr lang="en-US" altLang="ko-KR" sz="2400" dirty="0"/>
              <a:t>void setup()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mySerial.begin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lcd.begin</a:t>
            </a:r>
            <a:r>
              <a:rPr lang="en-US" altLang="ko-KR" sz="2400" dirty="0"/>
              <a:t>(); //</a:t>
            </a:r>
            <a:r>
              <a:rPr lang="en-US" altLang="ko-KR" sz="2400" dirty="0" err="1"/>
              <a:t>lcd</a:t>
            </a:r>
            <a:r>
              <a:rPr lang="en-US" altLang="ko-KR" sz="2400" dirty="0"/>
              <a:t> </a:t>
            </a:r>
            <a:r>
              <a:rPr lang="ko-KR" altLang="en-US" sz="2400" dirty="0"/>
              <a:t>초기화</a:t>
            </a:r>
          </a:p>
          <a:p>
            <a:r>
              <a:rPr lang="ko-KR" altLang="en-US" sz="2400" dirty="0"/>
              <a:t> </a:t>
            </a:r>
            <a:r>
              <a:rPr lang="en-US" altLang="ko-KR" sz="2400" dirty="0" err="1"/>
              <a:t>lcd.backlight</a:t>
            </a:r>
            <a:r>
              <a:rPr lang="en-US" altLang="ko-KR" sz="2400" dirty="0"/>
              <a:t>();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lcd.print</a:t>
            </a:r>
            <a:r>
              <a:rPr lang="en-US" altLang="ko-KR" sz="2400" dirty="0"/>
              <a:t>("I2C LCD TESTING");</a:t>
            </a:r>
          </a:p>
          <a:p>
            <a:r>
              <a:rPr lang="en-US" altLang="ko-KR" sz="2400" dirty="0"/>
              <a:t>}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5F47D-F5C3-4DA5-828A-2A385EE3750D}"/>
              </a:ext>
            </a:extLst>
          </p:cNvPr>
          <p:cNvSpPr txBox="1"/>
          <p:nvPr/>
        </p:nvSpPr>
        <p:spPr>
          <a:xfrm>
            <a:off x="5733435" y="1182231"/>
            <a:ext cx="448411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//LCD </a:t>
            </a:r>
            <a:r>
              <a:rPr lang="ko-KR" altLang="en-US" sz="2200" dirty="0"/>
              <a:t>사용을 위한 라이브러리 추가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모드 라이브러리 추가</a:t>
            </a:r>
            <a:endParaRPr lang="en-US" altLang="ko-KR" sz="2200" dirty="0"/>
          </a:p>
          <a:p>
            <a:r>
              <a:rPr lang="en-US" altLang="ko-KR" sz="2200" dirty="0"/>
              <a:t>// LCD</a:t>
            </a:r>
            <a:r>
              <a:rPr lang="ko-KR" altLang="en-US" sz="2200" dirty="0"/>
              <a:t>사용을 위한 라이브러리 추가</a:t>
            </a:r>
            <a:endParaRPr lang="en-US" altLang="ko-KR" sz="2200" dirty="0"/>
          </a:p>
          <a:p>
            <a:r>
              <a:rPr lang="en-US" altLang="ko-KR" sz="2200" dirty="0"/>
              <a:t>//  I2C_LCD</a:t>
            </a:r>
            <a:r>
              <a:rPr lang="ko-KR" altLang="en-US" sz="2200" dirty="0"/>
              <a:t>의 </a:t>
            </a:r>
            <a:r>
              <a:rPr lang="en-US" altLang="ko-KR" sz="2200" dirty="0"/>
              <a:t>I2C </a:t>
            </a:r>
            <a:r>
              <a:rPr lang="ko-KR" altLang="en-US" sz="2200" dirty="0"/>
              <a:t>주소</a:t>
            </a:r>
            <a:r>
              <a:rPr lang="en-US" altLang="ko-KR" sz="2200" dirty="0"/>
              <a:t>, </a:t>
            </a:r>
            <a:r>
              <a:rPr lang="ko-KR" altLang="en-US" sz="2200" dirty="0"/>
              <a:t>칸</a:t>
            </a:r>
            <a:r>
              <a:rPr lang="en-US" altLang="ko-KR" sz="2200" dirty="0"/>
              <a:t>,</a:t>
            </a:r>
            <a:r>
              <a:rPr lang="ko-KR" altLang="en-US" sz="2200" dirty="0"/>
              <a:t>열 선언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 err="1"/>
              <a:t>블뤁투스</a:t>
            </a:r>
            <a:r>
              <a:rPr lang="ko-KR" altLang="en-US" sz="2200" dirty="0"/>
              <a:t> </a:t>
            </a:r>
            <a:r>
              <a:rPr lang="en-US" altLang="ko-KR" sz="2200" dirty="0"/>
              <a:t>RX,TX </a:t>
            </a:r>
            <a:r>
              <a:rPr lang="ko-KR" altLang="en-US" sz="2200" dirty="0"/>
              <a:t>연결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문자열 </a:t>
            </a:r>
            <a:r>
              <a:rPr lang="en-US" altLang="ko-KR" sz="2200" dirty="0"/>
              <a:t>s0, s1 </a:t>
            </a:r>
            <a:r>
              <a:rPr lang="ko-KR" altLang="en-US" sz="2200" dirty="0"/>
              <a:t>선언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</a:t>
            </a:r>
            <a:r>
              <a:rPr lang="ko-KR" altLang="en-US" sz="2200" dirty="0"/>
              <a:t>초기값 설정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속도 </a:t>
            </a:r>
            <a:r>
              <a:rPr lang="en-US" altLang="ko-KR" sz="2200" dirty="0"/>
              <a:t>9600bps</a:t>
            </a:r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 시리얼 속도 </a:t>
            </a:r>
            <a:r>
              <a:rPr lang="en-US" altLang="ko-KR" sz="2200" dirty="0"/>
              <a:t>9600bps</a:t>
            </a:r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값 초기화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뒷부분 라이트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초기 출력 값 선언</a:t>
            </a:r>
          </a:p>
        </p:txBody>
      </p:sp>
    </p:spTree>
    <p:extLst>
      <p:ext uri="{BB962C8B-B14F-4D97-AF65-F5344CB8AC3E}">
        <p14:creationId xmlns:p14="http://schemas.microsoft.com/office/powerpoint/2010/main" val="186956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17263E-B34D-4046-B836-F60539E87A13}"/>
              </a:ext>
            </a:extLst>
          </p:cNvPr>
          <p:cNvSpPr txBox="1"/>
          <p:nvPr/>
        </p:nvSpPr>
        <p:spPr>
          <a:xfrm>
            <a:off x="838200" y="1286933"/>
            <a:ext cx="308206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void loop() {</a:t>
            </a:r>
          </a:p>
          <a:p>
            <a:r>
              <a:rPr lang="en-US" altLang="ko-KR" sz="2400" dirty="0"/>
              <a:t> if(</a:t>
            </a:r>
            <a:r>
              <a:rPr lang="en-US" altLang="ko-KR" sz="2400" dirty="0" err="1"/>
              <a:t>Serial.available</a:t>
            </a:r>
            <a:r>
              <a:rPr lang="en-US" altLang="ko-KR" sz="2400" dirty="0"/>
              <a:t>()){</a:t>
            </a:r>
          </a:p>
          <a:p>
            <a:r>
              <a:rPr lang="en-US" altLang="ko-KR" sz="2400" dirty="0"/>
              <a:t> s0= </a:t>
            </a:r>
            <a:r>
              <a:rPr lang="en-US" altLang="ko-KR" sz="2400" dirty="0" err="1"/>
              <a:t>Serial.readString</a:t>
            </a:r>
            <a:r>
              <a:rPr lang="en-US" altLang="ko-KR" sz="2400" dirty="0"/>
              <a:t>();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lcd.setCursor</a:t>
            </a:r>
            <a:r>
              <a:rPr lang="en-US" altLang="ko-KR" sz="2400" dirty="0"/>
              <a:t>(0,0); </a:t>
            </a:r>
            <a:endParaRPr lang="ko-KR" altLang="en-US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 err="1"/>
              <a:t>lcd.print</a:t>
            </a:r>
            <a:r>
              <a:rPr lang="en-US" altLang="ko-KR" sz="2400" dirty="0"/>
              <a:t>("         ");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lcd.setCursor</a:t>
            </a:r>
            <a:r>
              <a:rPr lang="en-US" altLang="ko-KR" sz="2400" dirty="0"/>
              <a:t>(0,0);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lcd.print</a:t>
            </a:r>
            <a:r>
              <a:rPr lang="en-US" altLang="ko-KR" sz="2400" dirty="0"/>
              <a:t>(s0);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(s0);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mySerial.print</a:t>
            </a:r>
            <a:r>
              <a:rPr lang="en-US" altLang="ko-KR" sz="2400" dirty="0"/>
              <a:t>(s0);</a:t>
            </a:r>
          </a:p>
          <a:p>
            <a:r>
              <a:rPr lang="en-US" altLang="ko-KR" sz="2400" dirty="0"/>
              <a:t> delay(2000);  </a:t>
            </a:r>
          </a:p>
          <a:p>
            <a:r>
              <a:rPr lang="en-US" altLang="ko-KR" sz="2400" dirty="0"/>
              <a:t>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35A8-C0BE-47A7-A363-B4949B1A7C22}"/>
              </a:ext>
            </a:extLst>
          </p:cNvPr>
          <p:cNvSpPr txBox="1"/>
          <p:nvPr/>
        </p:nvSpPr>
        <p:spPr>
          <a:xfrm>
            <a:off x="5794138" y="1286933"/>
            <a:ext cx="4955203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 </a:t>
            </a:r>
            <a:r>
              <a:rPr lang="ko-KR" altLang="en-US" sz="2200" dirty="0"/>
              <a:t>무한 루프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모니터에 입력한 값이 있다면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값을 </a:t>
            </a:r>
            <a:r>
              <a:rPr lang="en-US" altLang="ko-KR" sz="2200" dirty="0"/>
              <a:t>s0</a:t>
            </a:r>
            <a:r>
              <a:rPr lang="ko-KR" altLang="en-US" sz="2200" dirty="0"/>
              <a:t>로 선언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커서 위치 선언</a:t>
            </a:r>
            <a:r>
              <a:rPr lang="en-US" altLang="ko-KR" sz="2200" dirty="0"/>
              <a:t>(</a:t>
            </a:r>
            <a:r>
              <a:rPr lang="ko-KR" altLang="en-US" sz="2200" dirty="0"/>
              <a:t>칸</a:t>
            </a:r>
            <a:r>
              <a:rPr lang="en-US" altLang="ko-KR" sz="2200" dirty="0"/>
              <a:t>, </a:t>
            </a:r>
            <a:r>
              <a:rPr lang="ko-KR" altLang="en-US" sz="2200" dirty="0"/>
              <a:t>줄</a:t>
            </a:r>
            <a:r>
              <a:rPr lang="en-US" altLang="ko-KR" sz="2200" dirty="0"/>
              <a:t>)</a:t>
            </a:r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모니터에 소괄호 안 내용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커서 위치 선언</a:t>
            </a:r>
            <a:r>
              <a:rPr lang="en-US" altLang="ko-KR" sz="2200" dirty="0"/>
              <a:t>(</a:t>
            </a:r>
            <a:r>
              <a:rPr lang="ko-KR" altLang="en-US" sz="2200" dirty="0"/>
              <a:t>칸</a:t>
            </a:r>
            <a:r>
              <a:rPr lang="en-US" altLang="ko-KR" sz="2200" dirty="0"/>
              <a:t>, </a:t>
            </a:r>
            <a:r>
              <a:rPr lang="ko-KR" altLang="en-US" sz="2200" dirty="0"/>
              <a:t>줄</a:t>
            </a:r>
            <a:r>
              <a:rPr lang="en-US" altLang="ko-KR" sz="2200" dirty="0"/>
              <a:t>)</a:t>
            </a:r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 </a:t>
            </a:r>
            <a:r>
              <a:rPr lang="en-US" altLang="ko-KR" sz="2200" dirty="0" err="1"/>
              <a:t>lcd</a:t>
            </a:r>
            <a:r>
              <a:rPr lang="ko-KR" altLang="en-US" sz="2200" dirty="0"/>
              <a:t>에 </a:t>
            </a:r>
            <a:r>
              <a:rPr lang="en-US" altLang="ko-KR" sz="2200" dirty="0"/>
              <a:t>s0 </a:t>
            </a:r>
            <a:r>
              <a:rPr lang="ko-KR" altLang="en-US" sz="2200" dirty="0"/>
              <a:t>내용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모니터에 </a:t>
            </a:r>
            <a:r>
              <a:rPr lang="en-US" altLang="ko-KR" sz="2200" dirty="0"/>
              <a:t>s0 </a:t>
            </a:r>
            <a:r>
              <a:rPr lang="ko-KR" altLang="en-US" sz="2200" dirty="0"/>
              <a:t>내용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블루투스로 </a:t>
            </a:r>
            <a:r>
              <a:rPr lang="en-US" altLang="ko-KR" sz="2200" dirty="0"/>
              <a:t>s0</a:t>
            </a:r>
            <a:r>
              <a:rPr lang="ko-KR" altLang="en-US" sz="2200" dirty="0"/>
              <a:t>내용 전달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지연 </a:t>
            </a:r>
            <a:r>
              <a:rPr lang="en-US" altLang="ko-KR" sz="2200" dirty="0"/>
              <a:t>2</a:t>
            </a:r>
            <a:r>
              <a:rPr lang="ko-KR" altLang="en-US" sz="2200" dirty="0"/>
              <a:t>초</a:t>
            </a:r>
            <a:endParaRPr lang="en-US" altLang="ko-KR" sz="2200" dirty="0"/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78385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17263E-B34D-4046-B836-F60539E87A13}"/>
              </a:ext>
            </a:extLst>
          </p:cNvPr>
          <p:cNvSpPr txBox="1"/>
          <p:nvPr/>
        </p:nvSpPr>
        <p:spPr>
          <a:xfrm>
            <a:off x="838200" y="1286933"/>
            <a:ext cx="3598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 if(</a:t>
            </a:r>
            <a:r>
              <a:rPr lang="en-US" altLang="ko-KR" sz="2400" dirty="0" err="1"/>
              <a:t>mySerial.available</a:t>
            </a:r>
            <a:r>
              <a:rPr lang="en-US" altLang="ko-KR" sz="2400" dirty="0"/>
              <a:t>()){</a:t>
            </a:r>
          </a:p>
          <a:p>
            <a:r>
              <a:rPr lang="en-US" altLang="ko-KR" sz="2400" dirty="0"/>
              <a:t>  s1 = </a:t>
            </a:r>
            <a:r>
              <a:rPr lang="en-US" altLang="ko-KR" sz="2400" dirty="0" err="1"/>
              <a:t>mySerial.readString</a:t>
            </a:r>
            <a:r>
              <a:rPr lang="en-US" altLang="ko-KR" sz="2400" dirty="0"/>
              <a:t>();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lcd.setCursor</a:t>
            </a:r>
            <a:r>
              <a:rPr lang="en-US" altLang="ko-KR" sz="2400" dirty="0"/>
              <a:t>(0,1);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lcd.print</a:t>
            </a:r>
            <a:r>
              <a:rPr lang="en-US" altLang="ko-KR" sz="2400" dirty="0"/>
              <a:t>("          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lcd.setCursor</a:t>
            </a:r>
            <a:r>
              <a:rPr lang="en-US" altLang="ko-KR" sz="2400" dirty="0"/>
              <a:t>(0,1);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lcd.print</a:t>
            </a:r>
            <a:r>
              <a:rPr lang="en-US" altLang="ko-KR" sz="2400" dirty="0"/>
              <a:t>(s1);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(s1);</a:t>
            </a:r>
          </a:p>
          <a:p>
            <a:r>
              <a:rPr lang="en-US" altLang="ko-KR" sz="2400" dirty="0"/>
              <a:t> }</a:t>
            </a:r>
          </a:p>
          <a:p>
            <a:r>
              <a:rPr lang="en-US" altLang="ko-KR" sz="24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35A8-C0BE-47A7-A363-B4949B1A7C22}"/>
              </a:ext>
            </a:extLst>
          </p:cNvPr>
          <p:cNvSpPr txBox="1"/>
          <p:nvPr/>
        </p:nvSpPr>
        <p:spPr>
          <a:xfrm>
            <a:off x="5873312" y="1182231"/>
            <a:ext cx="55547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 </a:t>
            </a:r>
            <a:r>
              <a:rPr lang="ko-KR" altLang="en-US" sz="2200" dirty="0"/>
              <a:t>블루투스로 들어온 입력이 있다면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블루투스에서 읽어 들인 문자열 </a:t>
            </a:r>
            <a:r>
              <a:rPr lang="en-US" altLang="ko-KR" sz="2200" dirty="0"/>
              <a:t>s1</a:t>
            </a:r>
            <a:r>
              <a:rPr lang="ko-KR" altLang="en-US" sz="2200" dirty="0"/>
              <a:t>에 선언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커서 위치 선언</a:t>
            </a:r>
            <a:r>
              <a:rPr lang="en-US" altLang="ko-KR" sz="2200" dirty="0"/>
              <a:t>(</a:t>
            </a:r>
            <a:r>
              <a:rPr lang="ko-KR" altLang="en-US" sz="2200" dirty="0"/>
              <a:t>칸</a:t>
            </a:r>
            <a:r>
              <a:rPr lang="en-US" altLang="ko-KR" sz="2200" dirty="0"/>
              <a:t>, </a:t>
            </a:r>
            <a:r>
              <a:rPr lang="ko-KR" altLang="en-US" sz="2200" dirty="0"/>
              <a:t>줄</a:t>
            </a:r>
            <a:r>
              <a:rPr lang="en-US" altLang="ko-KR" sz="2200" dirty="0"/>
              <a:t>)</a:t>
            </a:r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ko-KR" altLang="en-US" sz="2200" dirty="0"/>
              <a:t>에 소괄호안 내용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커서 위치 선언</a:t>
            </a:r>
            <a:r>
              <a:rPr lang="en-US" altLang="ko-KR" sz="2200" dirty="0"/>
              <a:t>(</a:t>
            </a:r>
            <a:r>
              <a:rPr lang="ko-KR" altLang="en-US" sz="2200" dirty="0"/>
              <a:t>칸</a:t>
            </a:r>
            <a:r>
              <a:rPr lang="en-US" altLang="ko-KR" sz="2200" dirty="0"/>
              <a:t>, </a:t>
            </a:r>
            <a:r>
              <a:rPr lang="ko-KR" altLang="en-US" sz="2200" dirty="0"/>
              <a:t>줄</a:t>
            </a:r>
            <a:r>
              <a:rPr lang="en-US" altLang="ko-KR" sz="2200" dirty="0"/>
              <a:t>)</a:t>
            </a:r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ko-KR" altLang="en-US" sz="2200" dirty="0"/>
              <a:t>에 </a:t>
            </a:r>
            <a:r>
              <a:rPr lang="en-US" altLang="ko-KR" sz="2200" dirty="0"/>
              <a:t>s1 </a:t>
            </a:r>
            <a:r>
              <a:rPr lang="ko-KR" altLang="en-US" sz="2200" dirty="0"/>
              <a:t>내용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모니터에 </a:t>
            </a:r>
            <a:r>
              <a:rPr lang="en-US" altLang="ko-KR" sz="2200" dirty="0"/>
              <a:t>s1 </a:t>
            </a:r>
            <a:r>
              <a:rPr lang="ko-KR" altLang="en-US" sz="2200" dirty="0"/>
              <a:t>내용 출력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422120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574</TotalTime>
  <Words>953</Words>
  <Application>Microsoft Office PowerPoint</Application>
  <PresentationFormat>와이드스크린</PresentationFormat>
  <Paragraphs>231</Paragraphs>
  <Slides>17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함초롬바탕</vt:lpstr>
      <vt:lpstr>Arial</vt:lpstr>
      <vt:lpstr>Calibri</vt:lpstr>
      <vt:lpstr>Calibri Light</vt:lpstr>
      <vt:lpstr>Office Theme</vt:lpstr>
      <vt:lpstr>1_Office Theme</vt:lpstr>
      <vt:lpstr>캡스톤 기초 설계 - 보강주차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지수현</cp:lastModifiedBy>
  <cp:revision>112</cp:revision>
  <dcterms:created xsi:type="dcterms:W3CDTF">2020-04-29T03:31:44Z</dcterms:created>
  <dcterms:modified xsi:type="dcterms:W3CDTF">2020-06-01T01:28:31Z</dcterms:modified>
</cp:coreProperties>
</file>